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5" r:id="rId4"/>
    <p:sldId id="269" r:id="rId5"/>
    <p:sldId id="268" r:id="rId6"/>
    <p:sldId id="266" r:id="rId7"/>
    <p:sldId id="263" r:id="rId8"/>
    <p:sldId id="267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ED27F4-DA71-BAE5-4B6E-6E8E2BA85600}" v="50" dt="2024-06-20T03:14:52.625"/>
    <p1510:client id="{F270C80B-F556-4A49-B808-2B885A7C0488}" v="1" dt="2024-06-21T02:41:10.4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76"/>
  </p:normalViewPr>
  <p:slideViewPr>
    <p:cSldViewPr snapToGrid="0">
      <p:cViewPr varScale="1">
        <p:scale>
          <a:sx n="114" d="100"/>
          <a:sy n="114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BD252-1244-405D-AC89-D16BDCD5C0A1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3DD1BA-60DC-43A1-8082-3272754781C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700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431B091-22B1-B3E3-797C-870BBA06A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E4AA0ED-2430-1CE7-C9E4-F633803F04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D2B41FA-1996-51AF-ACA9-1F22C0E4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9FE2E2F-3932-28A1-0B4B-22C74350C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B39E7A-1C56-0A59-BAC7-F4B8B8848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5098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4D44296-11F6-23D3-DE77-98978E45E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167D2AD-52ED-498A-E706-915104647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58E2F2F-A433-F079-BEE0-1785E9B43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5021759-E514-69C6-71F6-29B70BB30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49DCD2-1F3E-14C2-4748-AE4D6D153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8542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FADE3B9-3B52-F295-EEC5-710D89374F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C2E2B2C-9706-FD98-2732-1EF11E6BF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A916A9-E980-49D7-0858-427C5A7D0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BB7976B-E806-6EA9-732C-51C7330CB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0697264-DEA9-95AB-F828-68FD924D4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4892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D4DDD0-F304-F9FF-CE62-CFB7DD8DD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4DE6DA-7A83-800E-EFF9-2B77F83DF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1887E4-DECF-D678-E1F3-113764C67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8AA911-6B7E-4E95-72BF-DCB8AD8D0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0D9D8E2-E1BE-FBF6-6282-0CDED320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0065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4BBDC6-3BDA-4405-51B2-09A2C6FA9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D9580E0-17E1-BD37-8957-8091E3336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3F5B15D-40C1-C0F4-52FB-1D97A372D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44BFAD-0440-808C-847E-F94CD6BC7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F1CD4B-A424-2568-864C-ED576C772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8989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AD4F40-4BF5-7F0B-5BFD-276D13110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208B4F-2E87-12FB-0147-7BC2FB0D8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88F3B1D-27D8-0374-7FF4-4C8C01C69E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CEC24C-426D-2D91-7B7F-89685EF4E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F415D3-30D8-4078-03FF-83ADAFB71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1DCBABC-040C-C7F6-9E8B-922D5CA1E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89350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27D8BE-E288-6A41-CBE3-B10B598B6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018535C-2893-6A3D-7D2B-B86B755EB4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E18D719-A481-FEF7-09B5-C933B028F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8522FCA-527B-337C-647A-51E9DF71F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41F2A6D-77C0-D53D-219C-3C9F4F1DC1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8429F47-86BE-AEC6-52C1-3B5DE13E4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52D4473-1944-E280-1721-BD0D64151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C0D8C7B-B942-37DD-C133-FB1C696D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44864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B2AF4A-D23D-33CF-E22E-A22433807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86058244-B9DE-43A4-9438-E9BBF7254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DCFD828-5C59-0BF5-084D-891012190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2736356-69DC-77FF-3DB8-60A54FD3D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1958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0A61B59-CF46-471A-EBD0-A1AA09913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E58C52F-A204-8E3D-7802-97EB75A94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2A1F64F-9C28-C8BE-E1AE-2955ABF91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2846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503A30-DFAA-402E-9E24-5A9129277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657A9E4-196D-C3FB-F782-C6058D84F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B8893E0-6153-5BB8-B183-0B913770C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09B7A7A-5FF3-2546-6338-489C3DE23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496E846-9381-F4F1-DD3B-DE2DABF83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33017E1-1C1C-782E-32C0-FCF113135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4770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8A1930-6F54-2156-6237-4002AD258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922F1AF-CD26-FC4C-4752-1E246DCD3B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A55EEE1-E387-D69B-A990-260E4DF1F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34A6DCE-4AA6-9190-E8C9-99A0786E2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A421E79-44BC-6C0E-B403-3951C42F1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30E6458-DF16-36F7-90D0-F7B148380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971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4237B40-34CC-7ED3-9970-19134DDE4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E1A7957-C43B-A5EC-9B0F-4A55903C7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41DC5B-AA98-7C74-CF01-F8B7494403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85A542-834E-3F4F-B842-B1E675D33594}" type="datetimeFigureOut">
              <a:rPr kumimoji="1" lang="ja-JP" altLang="en-US" smtClean="0"/>
              <a:t>2024/6/21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D7AB27B-D5EA-97EF-CA11-E31A90BEFC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1687228-0BCA-A41E-E33F-8D6F1E57F0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502745-B76F-3F43-BE56-B4140CD66D3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596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ビデオ 4" descr="渦巻模様">
            <a:extLst>
              <a:ext uri="{FF2B5EF4-FFF2-40B4-BE49-F238E27FC236}">
                <a16:creationId xmlns:a16="http://schemas.microsoft.com/office/drawing/2014/main" id="{AF5AB2E6-AC5E-121F-52E8-53F756236B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9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B16F4B1-7346-7A9F-E61E-09DE7D412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280" y="2056602"/>
            <a:ext cx="11582399" cy="173207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ja-JP" altLang="en-US" sz="5200" dirty="0">
                <a:solidFill>
                  <a:srgbClr val="FFFFFF"/>
                </a:solidFill>
              </a:rPr>
              <a:t>遊びの天才になろう！</a:t>
            </a:r>
            <a:br>
              <a:rPr lang="en-US" altLang="ja-JP" sz="5200" dirty="0">
                <a:solidFill>
                  <a:srgbClr val="FFFFFF"/>
                </a:solidFill>
              </a:rPr>
            </a:br>
            <a:r>
              <a:rPr lang="ja-JP" altLang="en-US" sz="5200" dirty="0">
                <a:solidFill>
                  <a:srgbClr val="FFFFFF"/>
                </a:solidFill>
              </a:rPr>
              <a:t>工作</a:t>
            </a:r>
            <a:r>
              <a:rPr lang="en-US" altLang="ja-JP" sz="5200" dirty="0">
                <a:solidFill>
                  <a:srgbClr val="FFFFFF"/>
                </a:solidFill>
              </a:rPr>
              <a:t>×</a:t>
            </a:r>
            <a:r>
              <a:rPr lang="ja-JP" altLang="en-US" sz="5200">
                <a:solidFill>
                  <a:srgbClr val="FFFFFF"/>
                </a:solidFill>
              </a:rPr>
              <a:t>プログラミングワークショップ</a:t>
            </a:r>
            <a:br>
              <a:rPr lang="en-US" altLang="ja-JP" sz="5200" dirty="0">
                <a:solidFill>
                  <a:srgbClr val="FFFFFF"/>
                </a:solidFill>
              </a:rPr>
            </a:br>
            <a:r>
              <a:rPr lang="ja-JP" altLang="en-US" sz="5200">
                <a:solidFill>
                  <a:srgbClr val="FFFFFF"/>
                </a:solidFill>
              </a:rPr>
              <a:t>事前共有概要</a:t>
            </a:r>
            <a:endParaRPr kumimoji="1" lang="ja-JP" altLang="en-US" sz="5200" dirty="0">
              <a:solidFill>
                <a:srgbClr val="FFFFFF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46AA9B5-8FB8-5700-3540-8637353029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4728394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ja-JP">
                <a:solidFill>
                  <a:srgbClr val="FFFFFF"/>
                </a:solidFill>
              </a:rPr>
              <a:t>A</a:t>
            </a:r>
            <a:r>
              <a:rPr kumimoji="1" lang="ja-JP" altLang="en-US">
                <a:solidFill>
                  <a:srgbClr val="FFFFFF"/>
                </a:solidFill>
              </a:rPr>
              <a:t>班</a:t>
            </a:r>
          </a:p>
        </p:txBody>
      </p:sp>
    </p:spTree>
    <p:extLst>
      <p:ext uri="{BB962C8B-B14F-4D97-AF65-F5344CB8AC3E}">
        <p14:creationId xmlns:p14="http://schemas.microsoft.com/office/powerpoint/2010/main" val="111470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A5AC2E0-2875-154F-BD95-5A33824A2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793" y="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ja-JP" altLang="en-US" sz="1800"/>
              <a:t>企画概要</a:t>
            </a:r>
          </a:p>
        </p:txBody>
      </p:sp>
      <p:sp>
        <p:nvSpPr>
          <p:cNvPr id="4" name="雲 3">
            <a:extLst>
              <a:ext uri="{FF2B5EF4-FFF2-40B4-BE49-F238E27FC236}">
                <a16:creationId xmlns:a16="http://schemas.microsoft.com/office/drawing/2014/main" id="{C1FABC3C-2B32-34E6-A89C-139B98BC8532}"/>
              </a:ext>
            </a:extLst>
          </p:cNvPr>
          <p:cNvSpPr/>
          <p:nvPr/>
        </p:nvSpPr>
        <p:spPr>
          <a:xfrm>
            <a:off x="973393" y="445062"/>
            <a:ext cx="10245213" cy="2347452"/>
          </a:xfrm>
          <a:prstGeom prst="cloud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kumimoji="1" lang="ja-JP" altLang="en-US" sz="2400" b="1">
                <a:ea typeface="游ゴシック"/>
              </a:rPr>
              <a:t>すごろく</a:t>
            </a:r>
            <a:r>
              <a:rPr kumimoji="1" lang="ja-JP" altLang="en-US">
                <a:ea typeface="游ゴシック"/>
              </a:rPr>
              <a:t>で</a:t>
            </a:r>
            <a:r>
              <a:rPr lang="ja-JP" altLang="en-US">
                <a:ea typeface="游ゴシック"/>
              </a:rPr>
              <a:t>遊びながら</a:t>
            </a:r>
            <a:r>
              <a:rPr lang="en-US" altLang="ja-JP" sz="2400" b="1">
                <a:ea typeface="游ゴシック"/>
              </a:rPr>
              <a:t>MESH</a:t>
            </a:r>
            <a:r>
              <a:rPr lang="ja-JP" altLang="en-US">
                <a:ea typeface="游ゴシック"/>
              </a:rPr>
              <a:t>を使ってマスに書かれた</a:t>
            </a:r>
          </a:p>
          <a:p>
            <a:pPr algn="ctr"/>
            <a:r>
              <a:rPr lang="ja-JP" altLang="en-US">
                <a:ea typeface="游ゴシック"/>
              </a:rPr>
              <a:t>ミッションをクリアしていく</a:t>
            </a:r>
            <a:r>
              <a:rPr lang="ja-JP" altLang="en-US" b="1">
                <a:ea typeface="游ゴシック"/>
              </a:rPr>
              <a:t>ゲーム型</a:t>
            </a:r>
            <a:r>
              <a:rPr lang="en-US" altLang="ja-JP">
                <a:ea typeface="游ゴシック"/>
              </a:rPr>
              <a:t>WS</a:t>
            </a:r>
            <a:endParaRPr lang="ja-JP" altLang="en-US">
              <a:ea typeface="游ゴシック"/>
            </a:endParaRPr>
          </a:p>
        </p:txBody>
      </p:sp>
      <p:pic>
        <p:nvPicPr>
          <p:cNvPr id="6" name="図 5" descr="おもちゃ, 人形 が含まれている画像&#10;&#10;自動的に生成された説明">
            <a:extLst>
              <a:ext uri="{FF2B5EF4-FFF2-40B4-BE49-F238E27FC236}">
                <a16:creationId xmlns:a16="http://schemas.microsoft.com/office/drawing/2014/main" id="{EAD3060F-0803-CC0D-AA57-0AEE3766B6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993" y="2889032"/>
            <a:ext cx="4606413" cy="3523906"/>
          </a:xfrm>
          <a:prstGeom prst="rect">
            <a:avLst/>
          </a:prstGeom>
        </p:spPr>
      </p:pic>
      <p:pic>
        <p:nvPicPr>
          <p:cNvPr id="1026" name="Picture 2" descr="ホップスコッチのイラスト（西洋）">
            <a:extLst>
              <a:ext uri="{FF2B5EF4-FFF2-40B4-BE49-F238E27FC236}">
                <a16:creationId xmlns:a16="http://schemas.microsoft.com/office/drawing/2014/main" id="{41E0A47E-9EAA-86DA-6C1C-7511D62029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1825" y="2602938"/>
            <a:ext cx="353377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8797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15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30" name="Freeform: Shape 16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17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8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19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57DEF983-7F19-5CF1-9CD5-575F52A52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822" y="594536"/>
            <a:ext cx="3304050" cy="6849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ja-JP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WS</a:t>
            </a:r>
            <a:r>
              <a:rPr lang="ja-JP" alt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の内容</a:t>
            </a:r>
            <a:endParaRPr kumimoji="1" lang="en-US" altLang="ja-JP" sz="36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8C73086-7496-6A04-264D-580D83479602}"/>
              </a:ext>
            </a:extLst>
          </p:cNvPr>
          <p:cNvSpPr txBox="1"/>
          <p:nvPr/>
        </p:nvSpPr>
        <p:spPr>
          <a:xfrm>
            <a:off x="1203093" y="1343041"/>
            <a:ext cx="10157526" cy="45342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ja-JP" altLang="en-US" sz="2000">
                <a:solidFill>
                  <a:schemeClr val="tx2"/>
                </a:solidFill>
              </a:rPr>
              <a:t>小学生</a:t>
            </a:r>
            <a:r>
              <a:rPr kumimoji="1" lang="ja-JP" altLang="en-US" sz="2000" b="1">
                <a:solidFill>
                  <a:srgbClr val="FF0000"/>
                </a:solidFill>
              </a:rPr>
              <a:t>４人１組</a:t>
            </a:r>
            <a:r>
              <a:rPr kumimoji="1" lang="ja-JP" altLang="en-US" sz="2000">
                <a:solidFill>
                  <a:schemeClr val="tx2"/>
                </a:solidFill>
              </a:rPr>
              <a:t>で１チーム</a:t>
            </a:r>
            <a:endParaRPr kumimoji="1" lang="en-US" altLang="ja-JP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2000">
                <a:solidFill>
                  <a:schemeClr val="tx2"/>
                </a:solidFill>
              </a:rPr>
              <a:t>５グループで同時進行して進める</a:t>
            </a:r>
            <a:endParaRPr lang="en-US" altLang="ja-JP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2000">
                <a:solidFill>
                  <a:schemeClr val="tx2"/>
                </a:solidFill>
              </a:rPr>
              <a:t>ボード</a:t>
            </a:r>
            <a:r>
              <a:rPr kumimoji="1" lang="ja-JP" altLang="en-US" sz="2000">
                <a:solidFill>
                  <a:schemeClr val="tx2"/>
                </a:solidFill>
              </a:rPr>
              <a:t>に</a:t>
            </a:r>
            <a:r>
              <a:rPr kumimoji="1" lang="en-US" altLang="ja-JP" sz="2000" dirty="0">
                <a:solidFill>
                  <a:schemeClr val="tx2"/>
                </a:solidFill>
              </a:rPr>
              <a:t>MESH</a:t>
            </a:r>
            <a:r>
              <a:rPr kumimoji="1" lang="ja-JP" altLang="en-US" sz="2000">
                <a:solidFill>
                  <a:schemeClr val="tx2"/>
                </a:solidFill>
              </a:rPr>
              <a:t>を使ったアクションを書いておく</a:t>
            </a:r>
            <a:endParaRPr kumimoji="1" lang="en-US" altLang="ja-JP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ja-JP" altLang="en-US" sz="2000">
                <a:solidFill>
                  <a:schemeClr val="tx2"/>
                </a:solidFill>
              </a:rPr>
              <a:t>小学生のみんなに遊んでもらい、楽しいと思ってもらうことが最終</a:t>
            </a:r>
            <a:endParaRPr kumimoji="1" lang="en-US" altLang="ja-JP" sz="2000" dirty="0">
              <a:solidFill>
                <a:schemeClr val="tx2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kumimoji="1" lang="ja-JP" altLang="en-US" sz="2000">
                <a:solidFill>
                  <a:schemeClr val="tx2"/>
                </a:solidFill>
              </a:rPr>
              <a:t>（→最後の発表会はなし）</a:t>
            </a:r>
            <a:endParaRPr kumimoji="1" lang="en-US" altLang="ja-JP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2000">
                <a:solidFill>
                  <a:schemeClr val="tx2"/>
                </a:solidFill>
              </a:rPr>
              <a:t>チュートリアルで</a:t>
            </a:r>
            <a:r>
              <a:rPr lang="en-US" altLang="ja-JP" sz="2000" dirty="0">
                <a:solidFill>
                  <a:schemeClr val="tx2"/>
                </a:solidFill>
              </a:rPr>
              <a:t>MESH</a:t>
            </a:r>
            <a:r>
              <a:rPr lang="ja-JP" altLang="en-US" sz="2000">
                <a:solidFill>
                  <a:schemeClr val="tx2"/>
                </a:solidFill>
              </a:rPr>
              <a:t>の使い方を学ぶ（遊びながら学ぶ！）</a:t>
            </a:r>
            <a:endParaRPr lang="en-US" altLang="ja-JP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ja-JP" sz="2000" dirty="0">
                <a:solidFill>
                  <a:schemeClr val="tx2"/>
                </a:solidFill>
              </a:rPr>
              <a:t>MESH</a:t>
            </a:r>
            <a:r>
              <a:rPr lang="ja-JP" altLang="en-US" sz="2000">
                <a:solidFill>
                  <a:schemeClr val="tx2"/>
                </a:solidFill>
              </a:rPr>
              <a:t>の使い方を説明するのではなくて、ゲームのマスの中に含ませる</a:t>
            </a:r>
            <a:endParaRPr lang="en-US" altLang="ja-JP" sz="2000" dirty="0">
              <a:solidFill>
                <a:schemeClr val="tx2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ja-JP" altLang="en-US" sz="2000">
                <a:solidFill>
                  <a:schemeClr val="tx2"/>
                </a:solidFill>
              </a:rPr>
              <a:t>（</a:t>
            </a:r>
            <a:r>
              <a:rPr lang="en-US" altLang="ja-JP" sz="2000" dirty="0">
                <a:solidFill>
                  <a:schemeClr val="tx2"/>
                </a:solidFill>
              </a:rPr>
              <a:t>ex.</a:t>
            </a:r>
            <a:r>
              <a:rPr lang="ja-JP" altLang="en-US" sz="2000">
                <a:solidFill>
                  <a:schemeClr val="tx2"/>
                </a:solidFill>
              </a:rPr>
              <a:t>ボタンを押して光をつけてみよう！）</a:t>
            </a:r>
            <a:endParaRPr lang="en-US" altLang="ja-JP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2000">
                <a:solidFill>
                  <a:schemeClr val="tx2"/>
                </a:solidFill>
              </a:rPr>
              <a:t>コマを進めるごとに</a:t>
            </a:r>
            <a:r>
              <a:rPr lang="en-US" altLang="ja-JP" sz="2000" dirty="0">
                <a:solidFill>
                  <a:schemeClr val="tx2"/>
                </a:solidFill>
              </a:rPr>
              <a:t>MESH</a:t>
            </a:r>
            <a:r>
              <a:rPr lang="ja-JP" altLang="en-US" sz="2000">
                <a:solidFill>
                  <a:schemeClr val="tx2"/>
                </a:solidFill>
              </a:rPr>
              <a:t>を使ったアクションの難易度が上がる</a:t>
            </a:r>
            <a:endParaRPr lang="en-US" altLang="ja-JP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2000">
                <a:solidFill>
                  <a:schemeClr val="tx2"/>
                </a:solidFill>
              </a:rPr>
              <a:t>サイコロは自分たちで作成し、</a:t>
            </a:r>
            <a:r>
              <a:rPr lang="en-US" altLang="ja-JP" sz="2000" b="1" dirty="0">
                <a:solidFill>
                  <a:srgbClr val="FF0000"/>
                </a:solidFill>
              </a:rPr>
              <a:t>1.2.3.1.2.3</a:t>
            </a:r>
            <a:r>
              <a:rPr lang="ja-JP" altLang="en-US" sz="2000" b="1">
                <a:solidFill>
                  <a:srgbClr val="FF0000"/>
                </a:solidFill>
              </a:rPr>
              <a:t>の６面</a:t>
            </a:r>
            <a:endParaRPr lang="en-US" altLang="ja-JP" sz="2000" b="1" dirty="0">
              <a:solidFill>
                <a:srgbClr val="FF0000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2000">
                <a:solidFill>
                  <a:schemeClr val="tx2"/>
                </a:solidFill>
              </a:rPr>
              <a:t>人生ゲームのようなテーマで</a:t>
            </a:r>
            <a:r>
              <a:rPr lang="ja-JP" altLang="en-US" sz="2000" b="1">
                <a:solidFill>
                  <a:srgbClr val="FF0000"/>
                </a:solidFill>
              </a:rPr>
              <a:t>小学校入学から大学卒業</a:t>
            </a:r>
            <a:r>
              <a:rPr lang="ja-JP" altLang="en-US" sz="2000">
                <a:solidFill>
                  <a:schemeClr val="tx2"/>
                </a:solidFill>
              </a:rPr>
              <a:t>までのアクションを作る</a:t>
            </a:r>
            <a:endParaRPr lang="en-US" altLang="ja-JP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2000">
                <a:solidFill>
                  <a:schemeClr val="tx2"/>
                </a:solidFill>
              </a:rPr>
              <a:t>アクションをクリアしたグループごとに、どんどんマスを進める</a:t>
            </a:r>
            <a:endParaRPr lang="en-US" altLang="ja-JP" sz="2000" dirty="0">
              <a:solidFill>
                <a:schemeClr val="tx2"/>
              </a:solidFill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ja-JP" altLang="en-US" sz="2000">
                <a:solidFill>
                  <a:schemeClr val="tx2"/>
                </a:solidFill>
              </a:rPr>
              <a:t>→スタッフがクリアの判定を行う。合格がもらえたら、またサイコロが振れる</a:t>
            </a:r>
            <a:endParaRPr lang="en-US" altLang="ja-JP" sz="2000" dirty="0">
              <a:solidFill>
                <a:schemeClr val="tx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紫色のランドセルを背負う小学生のイラスト（女の子）">
            <a:extLst>
              <a:ext uri="{FF2B5EF4-FFF2-40B4-BE49-F238E27FC236}">
                <a16:creationId xmlns:a16="http://schemas.microsoft.com/office/drawing/2014/main" id="{E37AA236-6F0B-8C62-1705-800B843D0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39185"/>
            <a:ext cx="1366627" cy="212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茶色いランドセルを背負う小学生のイラスト（男の子）">
            <a:extLst>
              <a:ext uri="{FF2B5EF4-FFF2-40B4-BE49-F238E27FC236}">
                <a16:creationId xmlns:a16="http://schemas.microsoft.com/office/drawing/2014/main" id="{49626375-BFB2-F626-C061-DC56D5E45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475" y="317458"/>
            <a:ext cx="1395500" cy="2170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サイコロ3つセットのイラスト">
            <a:extLst>
              <a:ext uri="{FF2B5EF4-FFF2-40B4-BE49-F238E27FC236}">
                <a16:creationId xmlns:a16="http://schemas.microsoft.com/office/drawing/2014/main" id="{B185D5FF-D17A-931E-9B91-58448D5E9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6426" y="5079968"/>
            <a:ext cx="1841598" cy="184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48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15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30" name="Freeform: Shape 16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17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8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19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57DEF983-7F19-5CF1-9CD5-575F52A52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822" y="594536"/>
            <a:ext cx="3304050" cy="6849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ja-JP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WS</a:t>
            </a:r>
            <a:r>
              <a:rPr lang="ja-JP" alt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の内容</a:t>
            </a:r>
            <a:endParaRPr kumimoji="1" lang="en-US" altLang="ja-JP" sz="36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8C73086-7496-6A04-264D-580D83479602}"/>
              </a:ext>
            </a:extLst>
          </p:cNvPr>
          <p:cNvSpPr txBox="1"/>
          <p:nvPr/>
        </p:nvSpPr>
        <p:spPr>
          <a:xfrm>
            <a:off x="1203093" y="1343041"/>
            <a:ext cx="10157526" cy="45342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ja-JP" altLang="en-US" sz="3200">
                <a:solidFill>
                  <a:schemeClr val="tx2"/>
                </a:solidFill>
                <a:ea typeface="游ゴシック"/>
              </a:rPr>
              <a:t>小学生</a:t>
            </a:r>
            <a:r>
              <a:rPr kumimoji="1" lang="ja-JP" altLang="en-US" sz="3200" b="1">
                <a:solidFill>
                  <a:srgbClr val="FF0000"/>
                </a:solidFill>
                <a:ea typeface="游ゴシック"/>
              </a:rPr>
              <a:t>４人１組</a:t>
            </a:r>
            <a:r>
              <a:rPr kumimoji="1" lang="ja-JP" altLang="en-US" sz="3200">
                <a:solidFill>
                  <a:schemeClr val="tx2"/>
                </a:solidFill>
                <a:ea typeface="游ゴシック"/>
              </a:rPr>
              <a:t>で１チーム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3200">
                <a:solidFill>
                  <a:schemeClr val="tx2"/>
                </a:solidFill>
                <a:ea typeface="游ゴシック"/>
              </a:rPr>
              <a:t>５グループで同時進行して進める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3200">
                <a:solidFill>
                  <a:schemeClr val="tx2"/>
                </a:solidFill>
                <a:ea typeface="游ゴシック"/>
              </a:rPr>
              <a:t>ボード</a:t>
            </a:r>
            <a:r>
              <a:rPr kumimoji="1" lang="ja-JP" altLang="en-US" sz="3200">
                <a:solidFill>
                  <a:schemeClr val="tx2"/>
                </a:solidFill>
                <a:ea typeface="游ゴシック"/>
              </a:rPr>
              <a:t>に</a:t>
            </a:r>
            <a:r>
              <a:rPr kumimoji="1" lang="en-US" altLang="ja-JP" sz="3200" dirty="0">
                <a:solidFill>
                  <a:schemeClr val="tx2"/>
                </a:solidFill>
                <a:ea typeface="游ゴシック"/>
              </a:rPr>
              <a:t>MESH</a:t>
            </a:r>
            <a:r>
              <a:rPr kumimoji="1" lang="ja-JP" altLang="en-US" sz="3200">
                <a:solidFill>
                  <a:schemeClr val="tx2"/>
                </a:solidFill>
                <a:ea typeface="游ゴシック"/>
              </a:rPr>
              <a:t>を使ったアクションを書いておく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ja-JP" altLang="en-US" sz="3200">
                <a:solidFill>
                  <a:schemeClr val="tx2"/>
                </a:solidFill>
                <a:ea typeface="游ゴシック"/>
              </a:rPr>
              <a:t>小学生のみんなに遊んでもらい、楽しいと思ってもらうことが最終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kumimoji="1" lang="ja-JP" altLang="en-US" sz="3200">
                <a:solidFill>
                  <a:schemeClr val="tx2"/>
                </a:solidFill>
                <a:ea typeface="游ゴシック"/>
              </a:rPr>
              <a:t>（→最後の発表会はなし）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3200">
                <a:solidFill>
                  <a:schemeClr val="tx2"/>
                </a:solidFill>
                <a:ea typeface="游ゴシック"/>
              </a:rPr>
              <a:t>チュートリアルで</a:t>
            </a:r>
            <a:r>
              <a:rPr lang="en-US" altLang="ja-JP" sz="3200" dirty="0">
                <a:solidFill>
                  <a:schemeClr val="tx2"/>
                </a:solidFill>
                <a:ea typeface="游ゴシック"/>
              </a:rPr>
              <a:t>MESH</a:t>
            </a:r>
            <a:r>
              <a:rPr lang="ja-JP" altLang="en-US" sz="3200">
                <a:solidFill>
                  <a:schemeClr val="tx2"/>
                </a:solidFill>
                <a:ea typeface="游ゴシック"/>
              </a:rPr>
              <a:t>の使い方を学ぶ</a:t>
            </a:r>
            <a:endParaRPr lang="en-US" altLang="ja-JP" sz="3200">
              <a:solidFill>
                <a:schemeClr val="tx2"/>
              </a:solidFill>
              <a:ea typeface="游ゴシック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ja-JP" altLang="en-US" sz="3200">
                <a:solidFill>
                  <a:schemeClr val="tx2"/>
                </a:solidFill>
                <a:ea typeface="游ゴシック"/>
              </a:rPr>
              <a:t>（遊びながら学ぶ！）</a:t>
            </a:r>
            <a:endParaRPr lang="en-US" altLang="ja-JP" sz="3200">
              <a:solidFill>
                <a:schemeClr val="tx2"/>
              </a:solidFill>
              <a:ea typeface="游ゴシック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紫色のランドセルを背負う小学生のイラスト（女の子）">
            <a:extLst>
              <a:ext uri="{FF2B5EF4-FFF2-40B4-BE49-F238E27FC236}">
                <a16:creationId xmlns:a16="http://schemas.microsoft.com/office/drawing/2014/main" id="{E37AA236-6F0B-8C62-1705-800B843D0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39185"/>
            <a:ext cx="1366627" cy="212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茶色いランドセルを背負う小学生のイラスト（男の子）">
            <a:extLst>
              <a:ext uri="{FF2B5EF4-FFF2-40B4-BE49-F238E27FC236}">
                <a16:creationId xmlns:a16="http://schemas.microsoft.com/office/drawing/2014/main" id="{49626375-BFB2-F626-C061-DC56D5E45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475" y="317458"/>
            <a:ext cx="1395500" cy="2170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サイコロ3つセットのイラスト">
            <a:extLst>
              <a:ext uri="{FF2B5EF4-FFF2-40B4-BE49-F238E27FC236}">
                <a16:creationId xmlns:a16="http://schemas.microsoft.com/office/drawing/2014/main" id="{B185D5FF-D17A-931E-9B91-58448D5E9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4559" y="5103875"/>
            <a:ext cx="1841598" cy="184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8544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1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3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15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30" name="Freeform: Shape 16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17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8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19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57DEF983-7F19-5CF1-9CD5-575F52A52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822" y="594536"/>
            <a:ext cx="3304050" cy="6849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ja-JP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WS</a:t>
            </a:r>
            <a:r>
              <a:rPr lang="ja-JP" alt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の内容</a:t>
            </a:r>
            <a:endParaRPr kumimoji="1" lang="en-US" altLang="ja-JP" sz="36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8C73086-7496-6A04-264D-580D83479602}"/>
              </a:ext>
            </a:extLst>
          </p:cNvPr>
          <p:cNvSpPr txBox="1"/>
          <p:nvPr/>
        </p:nvSpPr>
        <p:spPr>
          <a:xfrm>
            <a:off x="1203093" y="1343041"/>
            <a:ext cx="10157526" cy="45342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ja-JP" sz="3200" dirty="0">
                <a:solidFill>
                  <a:schemeClr val="tx2"/>
                </a:solidFill>
                <a:ea typeface="游ゴシック"/>
              </a:rPr>
              <a:t>MESH</a:t>
            </a:r>
            <a:r>
              <a:rPr lang="ja-JP" altLang="en-US" sz="3200">
                <a:solidFill>
                  <a:schemeClr val="tx2"/>
                </a:solidFill>
                <a:ea typeface="游ゴシック"/>
              </a:rPr>
              <a:t>の使い方を説明するのではなくて、         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ja-JP" altLang="en-US" sz="3200">
                <a:solidFill>
                  <a:schemeClr val="tx2"/>
                </a:solidFill>
                <a:ea typeface="游ゴシック"/>
              </a:rPr>
              <a:t>ゲームのマスの中に含ませる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ja-JP" altLang="en-US" sz="3200">
                <a:solidFill>
                  <a:schemeClr val="tx2"/>
                </a:solidFill>
                <a:ea typeface="游ゴシック"/>
              </a:rPr>
              <a:t>（</a:t>
            </a:r>
            <a:r>
              <a:rPr lang="en-US" altLang="ja-JP" sz="3200" dirty="0">
                <a:solidFill>
                  <a:schemeClr val="tx2"/>
                </a:solidFill>
                <a:ea typeface="游ゴシック"/>
              </a:rPr>
              <a:t>ex.</a:t>
            </a:r>
            <a:r>
              <a:rPr lang="ja-JP" altLang="en-US" sz="3200">
                <a:solidFill>
                  <a:schemeClr val="tx2"/>
                </a:solidFill>
                <a:ea typeface="游ゴシック"/>
              </a:rPr>
              <a:t>ボタンを押して光をつけてみよう！）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3200">
                <a:solidFill>
                  <a:schemeClr val="tx2"/>
                </a:solidFill>
                <a:ea typeface="游ゴシック"/>
              </a:rPr>
              <a:t>人生ゲームのようなテーマ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ja-JP" altLang="en-US" sz="3200" b="1">
                <a:solidFill>
                  <a:srgbClr val="FF0000"/>
                </a:solidFill>
                <a:ea typeface="游ゴシック"/>
              </a:rPr>
              <a:t>小学校入学から大学卒業</a:t>
            </a:r>
            <a:r>
              <a:rPr lang="ja-JP" altLang="en-US" sz="3200">
                <a:solidFill>
                  <a:schemeClr val="tx2"/>
                </a:solidFill>
                <a:ea typeface="游ゴシック"/>
              </a:rPr>
              <a:t>までのアクションを作る</a:t>
            </a:r>
            <a:endParaRPr lang="en-US" altLang="ja-JP" sz="3200">
              <a:solidFill>
                <a:schemeClr val="tx2"/>
              </a:solidFill>
              <a:ea typeface="游ゴシック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ja-JP" altLang="en-US" sz="3200">
                <a:solidFill>
                  <a:schemeClr val="tx2"/>
                </a:solidFill>
                <a:ea typeface="游ゴシック"/>
              </a:rPr>
              <a:t>アクションをクリアしたグループごとに、</a:t>
            </a:r>
            <a:endParaRPr lang="en-US" altLang="ja-JP" sz="3200" dirty="0">
              <a:solidFill>
                <a:schemeClr val="tx2"/>
              </a:solidFill>
              <a:ea typeface="游ゴシック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ja-JP" altLang="en-US" sz="3200">
                <a:solidFill>
                  <a:schemeClr val="tx2"/>
                </a:solidFill>
                <a:ea typeface="游ゴシック"/>
              </a:rPr>
              <a:t>どんどんマスを進める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ja-JP" sz="3200">
                <a:solidFill>
                  <a:schemeClr val="tx2"/>
                </a:solidFill>
                <a:ea typeface="游ゴシック"/>
              </a:rPr>
              <a:t>サイコロは</a:t>
            </a:r>
            <a:r>
              <a:rPr lang="en-US" sz="3200" b="1" dirty="0">
                <a:solidFill>
                  <a:srgbClr val="FF0000"/>
                </a:solidFill>
                <a:ea typeface="游ゴシック"/>
              </a:rPr>
              <a:t>1.2.3.1.2.3</a:t>
            </a:r>
            <a:r>
              <a:rPr lang="ja-JP" sz="3200" b="1">
                <a:solidFill>
                  <a:srgbClr val="FF0000"/>
                </a:solidFill>
                <a:ea typeface="游ゴシック"/>
              </a:rPr>
              <a:t>の６面</a:t>
            </a:r>
            <a:endParaRPr lang="en-US" sz="3200">
              <a:solidFill>
                <a:srgbClr val="000000"/>
              </a:solidFill>
              <a:ea typeface="游ゴシック"/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,Sans-Serif"/>
              <a:buChar char="•"/>
            </a:pPr>
            <a:r>
              <a:rPr lang="ja-JP" sz="3200">
                <a:solidFill>
                  <a:schemeClr val="tx2"/>
                </a:solidFill>
                <a:ea typeface="游ゴシック"/>
              </a:rPr>
              <a:t>コマを進めるごとに</a:t>
            </a:r>
            <a:r>
              <a:rPr lang="en-US" altLang="ja-JP" sz="3200">
                <a:solidFill>
                  <a:schemeClr val="tx2"/>
                </a:solidFill>
                <a:ea typeface="游ゴシック"/>
              </a:rPr>
              <a:t>MESH</a:t>
            </a:r>
            <a:r>
              <a:rPr lang="ja-JP" sz="3200">
                <a:solidFill>
                  <a:schemeClr val="tx2"/>
                </a:solidFill>
                <a:ea typeface="游ゴシック"/>
              </a:rPr>
              <a:t>を使った</a:t>
            </a:r>
            <a:endParaRPr lang="en-US" altLang="ja-JP" sz="3200">
              <a:solidFill>
                <a:schemeClr val="tx2"/>
              </a:solidFill>
              <a:ea typeface="游ゴシック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r>
              <a:rPr lang="ja-JP" sz="3200">
                <a:solidFill>
                  <a:schemeClr val="tx2"/>
                </a:solidFill>
                <a:ea typeface="游ゴシック"/>
              </a:rPr>
              <a:t>アクションの難易度が上がる</a:t>
            </a:r>
            <a:endParaRPr lang="en-US" altLang="ja-JP" sz="3200">
              <a:solidFill>
                <a:schemeClr val="tx2"/>
              </a:solidFill>
              <a:ea typeface="游ゴシック"/>
            </a:endParaRP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ja-JP" altLang="en-US" sz="3200" dirty="0">
              <a:solidFill>
                <a:schemeClr val="tx2"/>
              </a:solidFill>
              <a:ea typeface="游ゴシック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紫色のランドセルを背負う小学生のイラスト（女の子）">
            <a:extLst>
              <a:ext uri="{FF2B5EF4-FFF2-40B4-BE49-F238E27FC236}">
                <a16:creationId xmlns:a16="http://schemas.microsoft.com/office/drawing/2014/main" id="{E37AA236-6F0B-8C62-1705-800B843D0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39185"/>
            <a:ext cx="1366627" cy="212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茶色いランドセルを背負う小学生のイラスト（男の子）">
            <a:extLst>
              <a:ext uri="{FF2B5EF4-FFF2-40B4-BE49-F238E27FC236}">
                <a16:creationId xmlns:a16="http://schemas.microsoft.com/office/drawing/2014/main" id="{49626375-BFB2-F626-C061-DC56D5E45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9475" y="317458"/>
            <a:ext cx="1395500" cy="2170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サイコロ3つセットのイラスト">
            <a:extLst>
              <a:ext uri="{FF2B5EF4-FFF2-40B4-BE49-F238E27FC236}">
                <a16:creationId xmlns:a16="http://schemas.microsoft.com/office/drawing/2014/main" id="{B185D5FF-D17A-931E-9B91-58448D5E9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6282" y="4828383"/>
            <a:ext cx="1841598" cy="184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0230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3" name="Rectangle 3092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CCC2AE-08E6-B2AF-4E95-6E3D4B5FA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715" y="467271"/>
            <a:ext cx="4195674" cy="20525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ja-JP" altLang="en-US" sz="5600"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すごろくのマスの内容</a:t>
            </a:r>
          </a:p>
        </p:txBody>
      </p:sp>
      <p:sp>
        <p:nvSpPr>
          <p:cNvPr id="3095" name="Oval 3094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サイコロ3つセットのイラスト">
            <a:extLst>
              <a:ext uri="{FF2B5EF4-FFF2-40B4-BE49-F238E27FC236}">
                <a16:creationId xmlns:a16="http://schemas.microsoft.com/office/drawing/2014/main" id="{9B60A9C2-7D92-7B2B-54DD-2E357B05BA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 bwMode="auto"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7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99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0CC455F-C477-83EE-D02F-D4F0712A3D6F}"/>
              </a:ext>
            </a:extLst>
          </p:cNvPr>
          <p:cNvSpPr txBox="1"/>
          <p:nvPr/>
        </p:nvSpPr>
        <p:spPr>
          <a:xfrm>
            <a:off x="6657715" y="2990818"/>
            <a:ext cx="4195673" cy="2913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kumimoji="1" lang="ja-JP" altLang="en-US" sz="2000">
                <a:solidFill>
                  <a:schemeClr val="tx1">
                    <a:alpha val="80000"/>
                  </a:schemeClr>
                </a:solidFill>
              </a:rPr>
              <a:t>スタート、ゴールのマスを用意する</a:t>
            </a:r>
            <a:endParaRPr lang="en-US" altLang="ja-JP" sz="2000">
              <a:solidFill>
                <a:schemeClr val="tx1">
                  <a:alpha val="80000"/>
                </a:schemeClr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ja-JP" altLang="en-US" sz="2000">
                <a:solidFill>
                  <a:schemeClr val="tx1">
                    <a:alpha val="80000"/>
                  </a:schemeClr>
                </a:solidFill>
              </a:rPr>
              <a:t>　</a:t>
            </a:r>
            <a:r>
              <a:rPr lang="en-US" altLang="ja-JP" sz="2000">
                <a:solidFill>
                  <a:schemeClr val="tx1">
                    <a:alpha val="80000"/>
                  </a:schemeClr>
                </a:solidFill>
              </a:rPr>
              <a:t>Ex)</a:t>
            </a:r>
            <a:r>
              <a:rPr lang="ja-JP" altLang="en-US" sz="2000">
                <a:solidFill>
                  <a:schemeClr val="tx1">
                    <a:alpha val="80000"/>
                  </a:schemeClr>
                </a:solidFill>
              </a:rPr>
              <a:t>小学校に入学した！→センサーで笑い声を入れよう！簡単なもので！</a:t>
            </a:r>
            <a:endParaRPr lang="en-US" altLang="ja-JP" sz="2000">
              <a:solidFill>
                <a:schemeClr val="tx1">
                  <a:alpha val="80000"/>
                </a:schemeClr>
              </a:solidFill>
            </a:endParaRP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ja-JP" altLang="en-US" sz="2000">
                <a:solidFill>
                  <a:schemeClr val="tx1">
                    <a:alpha val="80000"/>
                  </a:schemeClr>
                </a:solidFill>
              </a:rPr>
              <a:t>チュートリアルを入れる</a:t>
            </a:r>
            <a:endParaRPr lang="en-US" altLang="ja-JP" sz="2000">
              <a:solidFill>
                <a:schemeClr val="tx1">
                  <a:alpha val="80000"/>
                </a:schemeClr>
              </a:solidFill>
            </a:endParaRPr>
          </a:p>
          <a:p>
            <a:pPr marL="400050" indent="-3429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ja-JP" altLang="en-US" sz="2000">
                <a:solidFill>
                  <a:schemeClr val="tx1">
                    <a:alpha val="80000"/>
                  </a:schemeClr>
                </a:solidFill>
              </a:rPr>
              <a:t>最初の方にアイスブレイクが出来るマスを入れる</a:t>
            </a:r>
            <a:endParaRPr lang="en-US" altLang="ja-JP" sz="200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3101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103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244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32296F3A-2707-1A6C-CD0C-43160BAB37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719457"/>
              </p:ext>
            </p:extLst>
          </p:nvPr>
        </p:nvGraphicFramePr>
        <p:xfrm>
          <a:off x="1089102" y="1243772"/>
          <a:ext cx="10013795" cy="48893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615">
                  <a:extLst>
                    <a:ext uri="{9D8B030D-6E8A-4147-A177-3AD203B41FA5}">
                      <a16:colId xmlns:a16="http://schemas.microsoft.com/office/drawing/2014/main" val="897974711"/>
                    </a:ext>
                  </a:extLst>
                </a:gridCol>
                <a:gridCol w="2163337">
                  <a:extLst>
                    <a:ext uri="{9D8B030D-6E8A-4147-A177-3AD203B41FA5}">
                      <a16:colId xmlns:a16="http://schemas.microsoft.com/office/drawing/2014/main" val="2244636420"/>
                    </a:ext>
                  </a:extLst>
                </a:gridCol>
                <a:gridCol w="5887843">
                  <a:extLst>
                    <a:ext uri="{9D8B030D-6E8A-4147-A177-3AD203B41FA5}">
                      <a16:colId xmlns:a16="http://schemas.microsoft.com/office/drawing/2014/main" val="2124606068"/>
                    </a:ext>
                  </a:extLst>
                </a:gridCol>
              </a:tblGrid>
              <a:tr h="698485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時間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/>
                        <a:t>所要時間（</a:t>
                      </a:r>
                      <a:r>
                        <a:rPr kumimoji="1" lang="en-US" altLang="ja-JP"/>
                        <a:t>min</a:t>
                      </a:r>
                      <a:r>
                        <a:rPr kumimoji="1" lang="ja-JP" altLang="en-US"/>
                        <a:t>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活動内容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4461744"/>
                  </a:ext>
                </a:extLst>
              </a:tr>
              <a:tr h="6984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12:00-12:05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導入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9565880"/>
                  </a:ext>
                </a:extLst>
              </a:tr>
              <a:tr h="6984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12:05-12:10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5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MESH</a:t>
                      </a:r>
                      <a:r>
                        <a:rPr kumimoji="1" lang="ja-JP" altLang="en-US" dirty="0"/>
                        <a:t>すごろくのルール説明</a:t>
                      </a:r>
                      <a:endParaRPr kumimoji="1" lang="en-US" altLang="ja-JP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824778"/>
                  </a:ext>
                </a:extLst>
              </a:tr>
              <a:tr h="6984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12:10-12:15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5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グループ分け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2302172"/>
                  </a:ext>
                </a:extLst>
              </a:tr>
              <a:tr h="6984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12:15-13:35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80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ワーク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9809789"/>
                  </a:ext>
                </a:extLst>
              </a:tr>
              <a:tr h="6984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13:35-13:45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10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振り返り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6580667"/>
                  </a:ext>
                </a:extLst>
              </a:tr>
              <a:tr h="69848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13:45-14:00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</a:t>
                      </a:r>
                      <a:endParaRPr kumimoji="1" lang="ja-JP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/>
                        <a:t>クロージング・アンケート記入等</a:t>
                      </a:r>
                      <a:endParaRPr kumimoji="1" lang="ja-JP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2709848"/>
                  </a:ext>
                </a:extLst>
              </a:tr>
            </a:tbl>
          </a:graphicData>
        </a:graphic>
      </p:graphicFrame>
      <p:sp>
        <p:nvSpPr>
          <p:cNvPr id="6" name="タイトル 1">
            <a:extLst>
              <a:ext uri="{FF2B5EF4-FFF2-40B4-BE49-F238E27FC236}">
                <a16:creationId xmlns:a16="http://schemas.microsoft.com/office/drawing/2014/main" id="{2E584BF7-527B-1A3E-5699-004961192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815" y="289931"/>
            <a:ext cx="4873083" cy="675060"/>
          </a:xfrm>
        </p:spPr>
        <p:txBody>
          <a:bodyPr>
            <a:normAutofit/>
          </a:bodyPr>
          <a:lstStyle/>
          <a:p>
            <a:r>
              <a:rPr kumimoji="1" lang="en-US" altLang="ja-JP" sz="3600"/>
              <a:t>WS</a:t>
            </a:r>
            <a:r>
              <a:rPr kumimoji="1" lang="ja-JP" altLang="en-US" sz="3600"/>
              <a:t>全体の流れ（仮）</a:t>
            </a:r>
          </a:p>
        </p:txBody>
      </p:sp>
    </p:spTree>
    <p:extLst>
      <p:ext uri="{BB962C8B-B14F-4D97-AF65-F5344CB8AC3E}">
        <p14:creationId xmlns:p14="http://schemas.microsoft.com/office/powerpoint/2010/main" val="3380699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683D7721-1CA1-28F7-7B91-DE0BA911B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kumimoji="1" lang="ja-JP" altLang="en-US" sz="3600">
                <a:solidFill>
                  <a:schemeClr val="tx2"/>
                </a:solidFill>
              </a:rPr>
              <a:t>課題点・悩みどころ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C02AAF-5012-51EF-B7AE-8B7733A7F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0696" y="1627631"/>
            <a:ext cx="5221224" cy="5230368"/>
          </a:xfrm>
        </p:spPr>
        <p:txBody>
          <a:bodyPr anchor="ctr">
            <a:normAutofit/>
          </a:bodyPr>
          <a:lstStyle/>
          <a:p>
            <a:r>
              <a:rPr kumimoji="1" lang="ja-JP" altLang="en-US" sz="1800" dirty="0">
                <a:solidFill>
                  <a:schemeClr val="tx2"/>
                </a:solidFill>
              </a:rPr>
              <a:t>机の上にボードを置きすごろくをやるのか、会場を全体をすごろくのマスにするのか</a:t>
            </a:r>
            <a:endParaRPr kumimoji="1" lang="en-US" altLang="ja-JP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ja-JP" altLang="en-US" sz="1800" dirty="0">
                <a:solidFill>
                  <a:schemeClr val="tx2"/>
                </a:solidFill>
              </a:rPr>
              <a:t>⇒まだ決まっておらず、もし会場全体をすごろくのマスとするならば、各グループの保護者の方</a:t>
            </a:r>
            <a:r>
              <a:rPr lang="en-US" altLang="ja-JP" sz="1800" dirty="0">
                <a:solidFill>
                  <a:schemeClr val="tx2"/>
                </a:solidFill>
              </a:rPr>
              <a:t>1</a:t>
            </a:r>
            <a:r>
              <a:rPr lang="ja-JP" altLang="en-US" sz="1800" dirty="0">
                <a:solidFill>
                  <a:schemeClr val="tx2"/>
                </a:solidFill>
              </a:rPr>
              <a:t>名に立ってもらって、目印を担当してもらう</a:t>
            </a:r>
            <a:endParaRPr kumimoji="1" lang="ja-JP" altLang="en-US" sz="1800" dirty="0">
              <a:solidFill>
                <a:schemeClr val="tx2"/>
              </a:solidFill>
            </a:endParaRPr>
          </a:p>
        </p:txBody>
      </p:sp>
      <p:pic>
        <p:nvPicPr>
          <p:cNvPr id="1026" name="Picture 2" descr="教師と生徒と保護者のイラスト">
            <a:extLst>
              <a:ext uri="{FF2B5EF4-FFF2-40B4-BE49-F238E27FC236}">
                <a16:creationId xmlns:a16="http://schemas.microsoft.com/office/drawing/2014/main" id="{D3915E6D-7006-9FD7-66AD-88589433D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7862" y="243656"/>
            <a:ext cx="3022498" cy="2472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女性会社員の表情イラスト「考え・悩み」">
            <a:extLst>
              <a:ext uri="{FF2B5EF4-FFF2-40B4-BE49-F238E27FC236}">
                <a16:creationId xmlns:a16="http://schemas.microsoft.com/office/drawing/2014/main" id="{28FD8783-861A-6A1B-5A4A-D05B8859C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464" y="3608788"/>
            <a:ext cx="1704207" cy="226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368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</TotalTime>
  <Words>477</Words>
  <Application>Microsoft Macintosh PowerPoint</Application>
  <PresentationFormat>ワイド画面</PresentationFormat>
  <Paragraphs>68</Paragraphs>
  <Slides>8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5" baseType="lpstr">
      <vt:lpstr>Arial,Sans-Serif</vt:lpstr>
      <vt:lpstr>HGS創英角ﾎﾟｯﾌﾟ体</vt:lpstr>
      <vt:lpstr>游ゴシック</vt:lpstr>
      <vt:lpstr>游ゴシック Light</vt:lpstr>
      <vt:lpstr>Arial</vt:lpstr>
      <vt:lpstr>Wingdings</vt:lpstr>
      <vt:lpstr>Office テーマ</vt:lpstr>
      <vt:lpstr>遊びの天才になろう！ 工作×プログラミングワークショップ 事前共有概要</vt:lpstr>
      <vt:lpstr>企画概要</vt:lpstr>
      <vt:lpstr>WSの内容</vt:lpstr>
      <vt:lpstr>WSの内容</vt:lpstr>
      <vt:lpstr>WSの内容</vt:lpstr>
      <vt:lpstr>すごろくのマスの内容</vt:lpstr>
      <vt:lpstr>WS全体の流れ（仮）</vt:lpstr>
      <vt:lpstr>課題点・悩みどころ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タイトル</dc:title>
  <dc:creator>202201767</dc:creator>
  <cp:lastModifiedBy>202201767</cp:lastModifiedBy>
  <cp:revision>26</cp:revision>
  <dcterms:created xsi:type="dcterms:W3CDTF">2024-06-05T14:59:23Z</dcterms:created>
  <dcterms:modified xsi:type="dcterms:W3CDTF">2024-06-21T02:50:50Z</dcterms:modified>
</cp:coreProperties>
</file>